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9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0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0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4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4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2283-AEC5-47C1-B2CF-63F28EF11CA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D807-A63E-42B2-8CD2-BF3B9572C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660232" y="1463340"/>
            <a:ext cx="2016224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1059582"/>
            <a:ext cx="2808312" cy="4166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AC3"/>
                </a:solidFill>
              </a:rPr>
              <a:t>ИЗДАНИЕ №1 </a:t>
            </a:r>
            <a:endParaRPr lang="ru-RU" sz="2400" b="1" dirty="0">
              <a:solidFill>
                <a:srgbClr val="007AC3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60232" y="1363042"/>
            <a:ext cx="2808312" cy="416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ЧИТАЕТ ВСЯ РОССИЯ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7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ПРИМЕРЫ НЕСТАНДАРТНЫХ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ФОРМАТОВ И СПЕЦПРОЕКТОВ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725" y="1426367"/>
            <a:ext cx="2240035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725" y="1118316"/>
            <a:ext cx="2240035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9856" y="987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СОТРУДНИЧЕСТВО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С ТЕЛЕКАНАЛАМИ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8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71725" y="4256916"/>
            <a:ext cx="1375939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3456384" cy="157733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ПРИМЕРЫ НЕСТАНДАРТНЫХ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ФОРМАТОВ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И СПЕЦПРОЕКТОВ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725" y="3953493"/>
            <a:ext cx="1663971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725" y="3645442"/>
            <a:ext cx="2024011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9856" y="357986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РЕДАКЦИОННАЯ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ПОДДЕРЖКА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В ТВ-СЕТКЕ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87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067944" y="2404889"/>
            <a:ext cx="1152128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2715766"/>
            <a:ext cx="2005880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7944" y="3040237"/>
            <a:ext cx="1152128" cy="25159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7" y="2096676"/>
            <a:ext cx="2016224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1793253"/>
            <a:ext cx="1296144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1485202"/>
            <a:ext cx="1584176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34761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ИНТЕГРАЦИЯ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ПРОДУКТА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РЕЛЕВАНТНЫЙ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КОНТЕНТ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ТЕМАТИЧЕСКИЕ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РУБРИКИ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4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86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02332"/>
            <a:ext cx="8229600" cy="85725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АНТЕННА ДАРИТ ПОДАРКИ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6856" y="43067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ЕЖЕМЕСЯЧНАЯ АКЦИЯ ДЛЯ ЧИТАТЕЛЕЙ </a:t>
            </a:r>
          </a:p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С ЦЕННЫМИ ПОДАРКАМИ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0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86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229600" cy="85725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ДЕНЬ ГОРОДА С ЖУРНАЛОМ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725" y="1138335"/>
            <a:ext cx="4132931" cy="285529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725" y="830284"/>
            <a:ext cx="3608187" cy="285529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9856" y="69954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ГРАНДИОЗНЫЙ ИМИДЖЕВЫЙ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КОНЦЕРТ ДЛЯ ЖИТЕЛЕЙ СТОЛИЦЫ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9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0"/>
            <a:ext cx="9141284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4499992" y="4202354"/>
            <a:ext cx="2880320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67944" y="339502"/>
            <a:ext cx="4824536" cy="97939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РЕКЛАМНЫЕ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ВОЗМОЖНОСТИ 360°: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1710310"/>
            <a:ext cx="1190947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1402259"/>
            <a:ext cx="1695003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18123" y="127151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РЕКЛАМНЫЕ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МАКЕТЫ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9992" y="2441325"/>
            <a:ext cx="1872208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2133274"/>
            <a:ext cx="2088232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18123" y="200253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ЭКСКЛЮЗИВНЫЕ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СПЕЦПРОЕКТЫ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3161405"/>
            <a:ext cx="2592288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2853354"/>
            <a:ext cx="2088232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18123" y="272261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РЕДАКЦИОННАЯ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НАТИВНАЯ РЕКЛАМА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3881485"/>
            <a:ext cx="1296144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9992" y="3573434"/>
            <a:ext cx="3888432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18123" y="3487612"/>
            <a:ext cx="8229600" cy="107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РЕКЛАМНО-ИНФОРМАЦИОННЫЕ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ИЗДАНИЯ,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ВКЛАДКИ НА ОБЛОЖКУ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3" y="4581546"/>
            <a:ext cx="936104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518123" y="44508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EVENT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6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" y="5"/>
            <a:ext cx="9141284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85725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5400" b="1" dirty="0" smtClean="0">
                <a:solidFill>
                  <a:srgbClr val="FF0000"/>
                </a:solidFill>
              </a:rPr>
              <a:t>КОНТАКТЫ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717" y="974300"/>
            <a:ext cx="1983035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4848" y="897111"/>
            <a:ext cx="8229600" cy="43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ЛИЛИЯ САВИНА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4848" y="1196752"/>
            <a:ext cx="2468960" cy="51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КОММЕРЧЕСКИЙ ДИРЕКТОР </a:t>
            </a:r>
          </a:p>
          <a:p>
            <a:pPr algn="l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РЕКЛАМЕ И МАРКЕТИНГУ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4848" y="1628800"/>
            <a:ext cx="2468960" cy="51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lsavina@hsmedia.ru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4848" y="3939902"/>
            <a:ext cx="2468960" cy="663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АДРЕС: 115114, Г. МОСКВА, </a:t>
            </a:r>
          </a:p>
          <a:p>
            <a:pPr algn="l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УЛ. ДЕРБЕНЕВСКАЯ, Д.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15Б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4848" y="4428860"/>
            <a:ext cx="2468960" cy="663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WWW.ANTENA_TELESEM.RU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4114" y="2496873"/>
            <a:ext cx="2468960" cy="51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ЗАМЕСТИТЕЛЬ ДИРЕКТОРА ПО МАРКЕТИНГУ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6744" y="2859782"/>
            <a:ext cx="2664296" cy="51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ascherbakova@hsmedia.ru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3818" y="2147954"/>
            <a:ext cx="2609553" cy="2855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01443" y="2071490"/>
            <a:ext cx="8229600" cy="43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АНЖЕЛИКА </a:t>
            </a:r>
            <a:r>
              <a:rPr lang="ru-RU" sz="1800" b="1" dirty="0">
                <a:solidFill>
                  <a:schemeClr val="bg1"/>
                </a:solidFill>
              </a:rPr>
              <a:t>Щ</a:t>
            </a:r>
            <a:r>
              <a:rPr lang="ru-RU" sz="1800" b="1" dirty="0" smtClean="0">
                <a:solidFill>
                  <a:schemeClr val="bg1"/>
                </a:solidFill>
              </a:rPr>
              <a:t>ЕРБАКОВА</a:t>
            </a:r>
          </a:p>
        </p:txBody>
      </p:sp>
    </p:spTree>
    <p:extLst>
      <p:ext uri="{BB962C8B-B14F-4D97-AF65-F5344CB8AC3E}">
        <p14:creationId xmlns:p14="http://schemas.microsoft.com/office/powerpoint/2010/main" val="124485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99793" y="1433624"/>
            <a:ext cx="1728192" cy="41804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749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СЛОВО ГЛАВНОГО РЕДАКТОРА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067694"/>
            <a:ext cx="8229600" cy="266429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Что это значит? То, что мы молоды, полны сил,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но уже не так глупы и наивны, как в 16. Мы знаем,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чего и кого хотим. Мы уже научились не только брать,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но и отдавать.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И возможности наши безграничны. Потому что для 28-летних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нет ничего невозможного. Миссия не просто выполнима,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а идеально исполнена.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В этом возрасте люди впервые осознанно выбирают дорогу,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по которой хотят идти дальше. Мы выбрали.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400" b="1" dirty="0" smtClean="0"/>
              <a:t>И хотим идти вместе с вами.</a:t>
            </a:r>
            <a:endParaRPr lang="ru-RU" sz="1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55552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ЕЛЕНЫ КРАСНИКОВОЙ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1334522"/>
            <a:ext cx="1872208" cy="589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НАМ 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2709" y="2060"/>
            <a:ext cx="28410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689315" y="1759295"/>
            <a:ext cx="884501" cy="6684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208" y="2095098"/>
            <a:ext cx="1728192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925" y="1759295"/>
            <a:ext cx="1152411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ЖУРНАЛ ДЛЯ ВСЕЙ СЕМЬИ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9856" y="7063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ПОДРОБНОЙ </a:t>
            </a:r>
            <a:r>
              <a:rPr lang="ru-RU" sz="2000" b="1" dirty="0" smtClean="0">
                <a:solidFill>
                  <a:srgbClr val="007AC3"/>
                </a:solidFill>
              </a:rPr>
              <a:t>ТВ - ПРОГРАММОЙ</a:t>
            </a:r>
            <a:endParaRPr lang="ru-RU" sz="2000" b="1" dirty="0">
              <a:solidFill>
                <a:srgbClr val="007AC3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2208" y="1690454"/>
            <a:ext cx="2160240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28 ЛЕТ 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НА РЫНКЕ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2427734"/>
            <a:ext cx="2396952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ВЫХОДИТ С 1994 ГОДА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8755" y="2095098"/>
            <a:ext cx="1583894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8473" y="1759295"/>
            <a:ext cx="1584176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48755" y="1690454"/>
            <a:ext cx="2160240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4 006 197 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ЧЕЛОВЕК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648472" y="2426432"/>
            <a:ext cx="2396952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КАЖДОГО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НОМЕРА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53010" y="2112298"/>
            <a:ext cx="2468677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52729" y="1776495"/>
            <a:ext cx="1584176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952728" y="2427734"/>
            <a:ext cx="2396952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ТИРАЖ ИЗДАНИЯ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73416" y="1707654"/>
            <a:ext cx="2829000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1 260 000 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ЭКЗЕМПЛЯРОВ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689032" y="1690454"/>
            <a:ext cx="2829000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solidFill>
                  <a:schemeClr val="bg1"/>
                </a:solidFill>
              </a:rPr>
              <a:t>57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19664" y="2427734"/>
            <a:ext cx="23969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2208" y="3531740"/>
            <a:ext cx="1728192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925" y="3195937"/>
            <a:ext cx="1152411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2208" y="3130614"/>
            <a:ext cx="2160240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90-100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СТРАНИЦ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51520" y="3864376"/>
            <a:ext cx="2396952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ОБЪЕМ ИЗДАНИЯ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48472" y="3531740"/>
            <a:ext cx="2499592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48189" y="3195937"/>
            <a:ext cx="1656467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648472" y="3130614"/>
            <a:ext cx="2787624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ВЫХОДИТ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ЕЖЕНЕДЕЛЬНО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627784" y="3864376"/>
            <a:ext cx="2396952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ПЕРИОДИЧНОСТЬ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8792" y="3531740"/>
            <a:ext cx="859124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28509" y="3195937"/>
            <a:ext cx="589177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528792" y="3130614"/>
            <a:ext cx="1177788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А4</a:t>
            </a:r>
          </a:p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И В4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508104" y="3864376"/>
            <a:ext cx="2396952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ФОРМАТ ИЗДАНИЯ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2208" y="47738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БАЗА ДАННЫХ: </a:t>
            </a:r>
            <a:r>
              <a:rPr lang="en-US" sz="1000" b="1" dirty="0" smtClean="0"/>
              <a:t>MEDIASCOPE, NRS-RUSSIA. </a:t>
            </a:r>
            <a:r>
              <a:rPr lang="ru-RU" sz="1000" b="1" dirty="0" smtClean="0"/>
              <a:t>ДЕКАБРЬ 2020 – АПРЕЛЬ 2021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37868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95793" y="1478023"/>
            <a:ext cx="1728335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95936" y="120359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СЕГОДНЯ ЭТО: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95935" y="1851670"/>
            <a:ext cx="5146709" cy="60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УНИКАЛЬНОЕ ИЗДАНИЕ С РАЗВЛЕКАТЕЛЬНОЙ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ИНФОРМАЦИЕЙ И ТЕЛЕПРОГРАММОЙ.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95936" y="2499742"/>
            <a:ext cx="5146709" cy="60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ИЗДАНИЕ, ПУБЛИКУЮЩЕЕ САМЫЕ СМЕЛЫЕ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НОВЫЕ ТЕЛЕВИЗИОННЫЕ ПРОЕКТЫ РОССИИ.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95936" y="3186941"/>
            <a:ext cx="5146709" cy="89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ЖУРНАЛ, СОДЕРЖАЩИЙ МНОГО ПОЛЕЗНОЙ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ИНФОРМАЦИИ В СФЕРЕ ЗДОРОВЬЯ, МОДЫ,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КРАСОТЫ, РЕЦЕПТОВ И Т.Д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1976122"/>
            <a:ext cx="45719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2624194"/>
            <a:ext cx="45719" cy="3600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936" y="3311393"/>
            <a:ext cx="45719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18795" y="47738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БАЗА ДАННЫХ: </a:t>
            </a:r>
            <a:r>
              <a:rPr lang="en-US" sz="1000" b="1" dirty="0" smtClean="0">
                <a:solidFill>
                  <a:schemeClr val="bg1"/>
                </a:solidFill>
              </a:rPr>
              <a:t>MEDIASCOPE, NRS-RUSSIA. </a:t>
            </a:r>
            <a:r>
              <a:rPr lang="ru-RU" sz="1000" b="1" dirty="0" smtClean="0">
                <a:solidFill>
                  <a:schemeClr val="bg1"/>
                </a:solidFill>
              </a:rPr>
              <a:t>ДЕКАБРЬ 2020 – АПРЕЛЬ 2021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РУБРИКИ ЖУРНАЛА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925" y="1416455"/>
            <a:ext cx="1491763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391356"/>
            <a:ext cx="1728192" cy="41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ЗВЕЗДЫ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707654"/>
            <a:ext cx="23969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ЗВЕЗДНЫЕ НОВОСТИ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ЛИЧНОЕ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 ЗВЕЗДЕ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ИСТОРИЯ ЛЮБВИ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8435"/>
            <a:ext cx="515150" cy="42122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059549" y="1416455"/>
            <a:ext cx="1440443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47864" y="1391356"/>
            <a:ext cx="1728192" cy="41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ГОРОД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39144" y="1707654"/>
            <a:ext cx="23969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ЖИЗНЬ В ГОРОДЕ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БЕСПЛАТНАЯ МОСКВА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ДЕЖУРНАЯ ПО ГОРОДУ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ДЕНЬ ЗА ДНЕМ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36" y="1358435"/>
            <a:ext cx="515149" cy="42122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867861" y="1416455"/>
            <a:ext cx="2520563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28184" y="1391356"/>
            <a:ext cx="2808312" cy="41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ТЕЛЕВИДЕНИЕ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847456" y="1707654"/>
            <a:ext cx="23969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ТВ-ПРОГРАММА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ПУЛЬТ - В РУКУ!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КИНО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ИГРАЮТ ВСЕ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56" y="1358435"/>
            <a:ext cx="515149" cy="42122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71925" y="3144647"/>
            <a:ext cx="2211843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18690" y="3119548"/>
            <a:ext cx="2109094" cy="41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ИНТЕРЕСНОЕ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1520" y="3435846"/>
            <a:ext cx="2396952" cy="919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УРОКИ ЖИЗНИ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ФАЗЕНДА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ЗВЕРЬЕ МОЕ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86627"/>
            <a:ext cx="515149" cy="421227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059549" y="3161039"/>
            <a:ext cx="1656467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306314" y="3135940"/>
            <a:ext cx="1841750" cy="41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КРАСОТА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39144" y="3452238"/>
            <a:ext cx="2396952" cy="919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МОДНЫЕ ТЕНДЕНЦИИ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ЖЕНСКИЙ КЛУБ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11581"/>
            <a:ext cx="484632" cy="396273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5867860" y="3161039"/>
            <a:ext cx="1008395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114625" y="3135940"/>
            <a:ext cx="1085524" cy="41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ЕДА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847455" y="3435846"/>
            <a:ext cx="2396952" cy="47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ПРИЯТНОГО АППЕТИТА!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11581"/>
            <a:ext cx="484630" cy="3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РАСПРОСТРАНЕНИЕ ЖУРНАЛА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9856" y="7063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ГЕОГРАФИЧЕСКИЙ ОХВАТ –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58 ГОРОДОВ РОССИИ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И 3 ГОРОДА СНГ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522117"/>
            <a:ext cx="1872208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91630"/>
            <a:ext cx="19906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МЕСТА РАСПРОСТРАНЕНИЯ: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718687"/>
            <a:ext cx="1913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СУПЕРМАРКЕТЫ, КИОСКИ,</a:t>
            </a:r>
          </a:p>
          <a:p>
            <a:r>
              <a:rPr lang="ru-RU" sz="1200" dirty="0" smtClean="0"/>
              <a:t>АЗС, ТОРГОВЫЕ ЦЕНТРЫ,</a:t>
            </a:r>
          </a:p>
          <a:p>
            <a:r>
              <a:rPr lang="ru-RU" sz="1200" dirty="0" smtClean="0"/>
              <a:t>АЭРОПОРТЫ.</a:t>
            </a:r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2643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СКВА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И МОСКОВСКАЯ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ОБЛАСТЬ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t="19784" r="20926" b="22953"/>
          <a:stretch/>
        </p:blipFill>
        <p:spPr>
          <a:xfrm>
            <a:off x="478612" y="2690583"/>
            <a:ext cx="249099" cy="2503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3365579"/>
            <a:ext cx="1736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САМЫЙ БОЛЬШОЙ </a:t>
            </a:r>
          </a:p>
          <a:p>
            <a:r>
              <a:rPr lang="ru-RU" sz="1200" dirty="0" smtClean="0"/>
              <a:t>ПРОДАВАЕМЫЙ ТИРАЖ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2592" y="3939902"/>
            <a:ext cx="1319088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8198" y="3858444"/>
            <a:ext cx="1537430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19,2 %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72174" y="1563638"/>
            <a:ext cx="137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ЦЕНТРАЛЬНЫЙ </a:t>
            </a:r>
            <a:endParaRPr lang="en-US" sz="800" b="1" dirty="0" smtClean="0"/>
          </a:p>
          <a:p>
            <a:r>
              <a:rPr lang="ru-RU" sz="800" b="1" dirty="0" smtClean="0"/>
              <a:t>ОКРУГ</a:t>
            </a:r>
            <a:endParaRPr lang="ru-RU" sz="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3768" y="1887674"/>
            <a:ext cx="864096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1779662"/>
            <a:ext cx="11521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15,2 %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0740" y="1306673"/>
            <a:ext cx="13753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СТРАНЫ СНГ</a:t>
            </a:r>
            <a:endParaRPr lang="ru-RU" sz="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9912" y="1059582"/>
            <a:ext cx="792087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779912" y="951570"/>
            <a:ext cx="7920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5,1 %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7" y="1110213"/>
            <a:ext cx="864097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004047" y="1002201"/>
            <a:ext cx="8640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6,5 %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1380228"/>
            <a:ext cx="137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СЕВЕРО-ЗАПАДНЫЙ</a:t>
            </a:r>
          </a:p>
          <a:p>
            <a:r>
              <a:rPr lang="ru-RU" sz="800" b="1" dirty="0" smtClean="0"/>
              <a:t>ОКРУГ</a:t>
            </a:r>
            <a:endParaRPr lang="ru-RU" sz="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76256" y="1110213"/>
            <a:ext cx="864097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876256" y="1002201"/>
            <a:ext cx="8640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1,4 %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1352840"/>
            <a:ext cx="137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ДАЛЬНЕВОСТОЧНЫЙ</a:t>
            </a:r>
          </a:p>
          <a:p>
            <a:r>
              <a:rPr lang="ru-RU" sz="800" b="1" dirty="0" smtClean="0"/>
              <a:t>ОКРУГ</a:t>
            </a:r>
            <a:endParaRPr lang="ru-RU" sz="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9772" y="4587974"/>
            <a:ext cx="792087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519772" y="4479962"/>
            <a:ext cx="7920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9,2 %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67744" y="4336236"/>
            <a:ext cx="10801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ЮЖНЫЙ ОКРУГ</a:t>
            </a:r>
            <a:endParaRPr lang="ru-RU" sz="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19872" y="3689167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ПРИВОЛЖСКИЙ</a:t>
            </a:r>
          </a:p>
          <a:p>
            <a:pPr algn="r"/>
            <a:r>
              <a:rPr lang="ru-RU" sz="800" b="1" dirty="0" smtClean="0"/>
              <a:t>ОКРУГ</a:t>
            </a:r>
            <a:endParaRPr lang="ru-RU" sz="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63888" y="4031034"/>
            <a:ext cx="892199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563888" y="3923022"/>
            <a:ext cx="89219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17,5 %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50642" y="4016243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УРАЛЬСКИЙ </a:t>
            </a:r>
            <a:endParaRPr lang="en-US" sz="800" b="1" dirty="0" smtClean="0"/>
          </a:p>
          <a:p>
            <a:pPr algn="r"/>
            <a:r>
              <a:rPr lang="ru-RU" sz="800" b="1" dirty="0" smtClean="0"/>
              <a:t>ОКРУГ</a:t>
            </a:r>
            <a:endParaRPr lang="ru-RU" sz="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992" y="4335656"/>
            <a:ext cx="892199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499992" y="4227644"/>
            <a:ext cx="89219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9,6 %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84168" y="4097722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СИБИРСКИЙ </a:t>
            </a:r>
            <a:endParaRPr lang="en-US" sz="800" b="1" dirty="0" smtClean="0"/>
          </a:p>
          <a:p>
            <a:r>
              <a:rPr lang="ru-RU" sz="800" b="1" dirty="0" smtClean="0"/>
              <a:t>ОКРУГ</a:t>
            </a:r>
            <a:endParaRPr lang="ru-RU" sz="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56176" y="4454661"/>
            <a:ext cx="892199" cy="216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156176" y="4346649"/>
            <a:ext cx="89219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16,3 %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5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САМОЕ ЧИТАЕМОЕ ИЗДАНИЕ РОССИИ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1" y="949469"/>
            <a:ext cx="576064" cy="6684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237" y="880628"/>
            <a:ext cx="576348" cy="809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/>
                </a:solidFill>
              </a:rPr>
              <a:t>4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06896" y="1131590"/>
            <a:ext cx="2396952" cy="57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МЛН.</a:t>
            </a: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ЧЕЛ.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22017"/>
            <a:ext cx="2376264" cy="112965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088349" y="1129488"/>
            <a:ext cx="3940035" cy="3083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35288" y="1059582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4 006 197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07496" y="1059582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1 200 000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35288" y="1419622"/>
            <a:ext cx="2396952" cy="447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 smtClean="0"/>
              <a:t>АУДИТОРИЯ 1 НОМЕРА </a:t>
            </a:r>
          </a:p>
          <a:p>
            <a:pPr algn="l"/>
            <a:r>
              <a:rPr lang="ru-RU" sz="900" b="1" dirty="0" smtClean="0"/>
              <a:t>ЧЕЛОВЕК*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07496" y="1419622"/>
            <a:ext cx="2396952" cy="47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 smtClean="0"/>
              <a:t>ТИРАЖ (РОССИЯ)</a:t>
            </a:r>
          </a:p>
          <a:p>
            <a:pPr algn="l"/>
            <a:r>
              <a:rPr lang="ru-RU" sz="900" b="1" dirty="0" smtClean="0"/>
              <a:t>ЭКЗЕМПЛЯРОВ**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88349" y="2212603"/>
            <a:ext cx="3940035" cy="308399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35288" y="2142697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3 413 100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07496" y="2142697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1 000 269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1925" y="2165522"/>
            <a:ext cx="627667" cy="377412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2116808"/>
            <a:ext cx="79208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3,4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99592" y="2139702"/>
            <a:ext cx="115212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МЛН.</a:t>
            </a:r>
          </a:p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ЧЕЛ.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88349" y="2811561"/>
            <a:ext cx="3940035" cy="308399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335288" y="2741655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1 941 324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207496" y="2741655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730 000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1925" y="2764480"/>
            <a:ext cx="627667" cy="377412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1520" y="2715766"/>
            <a:ext cx="79208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1,9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99592" y="2738660"/>
            <a:ext cx="115212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МЛН.</a:t>
            </a:r>
          </a:p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ЧЕЛ.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88349" y="3364731"/>
            <a:ext cx="3940035" cy="308399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335288" y="3294825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1 624 910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207496" y="3294825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625 625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1925" y="3317650"/>
            <a:ext cx="627667" cy="377412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51520" y="3268936"/>
            <a:ext cx="79208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1,6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99592" y="3291830"/>
            <a:ext cx="115212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МЛН.</a:t>
            </a:r>
          </a:p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ЧЕЛ.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88349" y="3940795"/>
            <a:ext cx="3940035" cy="308399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335288" y="3870889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1 517 954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6207496" y="3870889"/>
            <a:ext cx="2396952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1 101 631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1925" y="3893714"/>
            <a:ext cx="627667" cy="377412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251520" y="3845000"/>
            <a:ext cx="79208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1,5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899592" y="3867894"/>
            <a:ext cx="1152128" cy="42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МЛН.</a:t>
            </a:r>
          </a:p>
          <a:p>
            <a:pPr algn="l"/>
            <a:r>
              <a:rPr lang="ru-RU" sz="1200" b="1" dirty="0" smtClean="0">
                <a:solidFill>
                  <a:srgbClr val="007AC3"/>
                </a:solidFill>
              </a:rPr>
              <a:t>ЧЕЛ.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46599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*NRS-РОССИЯ МАРТ - ИЮЛЬ 2021</a:t>
            </a:r>
          </a:p>
          <a:p>
            <a:r>
              <a:rPr lang="ru-RU" sz="1000" b="1" dirty="0" smtClean="0"/>
              <a:t>**БАЗА ДАННЫХ: MEDIASCOPE АВГУСТ 2021.</a:t>
            </a:r>
            <a:endParaRPr lang="ru-RU" sz="1000" b="1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7" b="19366"/>
          <a:stretch/>
        </p:blipFill>
        <p:spPr>
          <a:xfrm>
            <a:off x="1835696" y="2116808"/>
            <a:ext cx="1596821" cy="4519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5" t="25642" r="40391" b="27242"/>
          <a:stretch/>
        </p:blipFill>
        <p:spPr>
          <a:xfrm>
            <a:off x="2005371" y="2664642"/>
            <a:ext cx="460141" cy="4801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4" b="17884"/>
          <a:stretch/>
        </p:blipFill>
        <p:spPr>
          <a:xfrm>
            <a:off x="1931543" y="3268936"/>
            <a:ext cx="1405125" cy="4290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47995"/>
            <a:ext cx="950686" cy="4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АУДИТОРИЯ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9856" y="41151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СИСТЕМА ЦЕННОСТЕЙ ВЫСТРАИВАЕТСЯ ВОКРУГ ПОТРЕБИТЕЛЕЙ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9" y="1059582"/>
            <a:ext cx="3981128" cy="60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ЧИТАТЕЛИ ЖУРНАЛА                                            – ЭТО ИСТИННЫЕ ТЕЛЕЗРИТЕЛИ, </a:t>
            </a:r>
          </a:p>
          <a:p>
            <a:pPr algn="l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КОТОРЫЕ СЛЕДЯТ ЗА ТЕЛЕПРОГРАММОЙ, УВЛЕКАЮТСЯ ПРОСМОТРОМ </a:t>
            </a:r>
          </a:p>
          <a:p>
            <a:pPr algn="l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ТЕЛЕВИДЕНИЯ И ХОТЯТ БЫТЬ В КУРСЕ ЖИЗНИ СВОЕГО ГОРОДА.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667" y="1148030"/>
            <a:ext cx="45719" cy="432048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AC3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07296" y="1059582"/>
            <a:ext cx="3981128" cy="60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ЧИТАТЕЛИ ЖУРНАЛА                                            – ЭТО ЖЕНЩИНЫ И МУЖЧИНЫ, </a:t>
            </a:r>
          </a:p>
          <a:p>
            <a:pPr algn="l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УСТОЯВШИМИСЯ СЕМЕЙНЫМИ ЦЕННОСТЯМИ, КОТОРЫЕ ИНТЕРЕСУЮТСЯ </a:t>
            </a:r>
          </a:p>
          <a:p>
            <a:pPr algn="l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НОВОСТЯМИ ИЗ МИРА ЗВЕЗД И ВЕДУТ АКТИВНЫЙ ОБРАЗ ЖИЗНИ.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84434" y="1148030"/>
            <a:ext cx="45719" cy="432048"/>
          </a:xfrm>
          <a:prstGeom prst="round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AC3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1"/>
          <a:stretch/>
        </p:blipFill>
        <p:spPr>
          <a:xfrm>
            <a:off x="1475656" y="1145608"/>
            <a:ext cx="1080120" cy="1551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1"/>
          <a:stretch/>
        </p:blipFill>
        <p:spPr>
          <a:xfrm>
            <a:off x="5580112" y="1144154"/>
            <a:ext cx="1080120" cy="155139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1757162"/>
            <a:ext cx="864096" cy="483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ПОЛ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83968" y="1779662"/>
            <a:ext cx="2232248" cy="483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ВОЗРАСТ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2283718"/>
            <a:ext cx="925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31,1%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55776" y="2283718"/>
            <a:ext cx="925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68,9 %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856" y="2643758"/>
            <a:ext cx="13753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МУЖЧИНЫ</a:t>
            </a:r>
            <a:endParaRPr lang="ru-RU" sz="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2643758"/>
            <a:ext cx="1008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ЖЕНЩИНЫ</a:t>
            </a:r>
            <a:endParaRPr lang="ru-RU" sz="8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46226" y="2355726"/>
            <a:ext cx="925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25 %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6172" y="2715766"/>
            <a:ext cx="1008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35-44 ГОДА</a:t>
            </a:r>
            <a:endParaRPr lang="ru-RU" sz="8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644008" y="3615576"/>
            <a:ext cx="925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24 %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63954" y="3975616"/>
            <a:ext cx="1008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25-34 ГОДА</a:t>
            </a:r>
            <a:endParaRPr lang="ru-RU" sz="800" b="1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266984" y="1795795"/>
            <a:ext cx="925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21 %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94976" y="2155835"/>
            <a:ext cx="1008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45-54 ГОДА</a:t>
            </a:r>
            <a:endParaRPr lang="ru-RU" sz="800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596336" y="2854952"/>
            <a:ext cx="925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18 %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24328" y="3214992"/>
            <a:ext cx="1008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55+ ЛЕТ</a:t>
            </a:r>
            <a:endParaRPr lang="ru-RU" sz="800" b="1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7368960" y="3760172"/>
            <a:ext cx="925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12 %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96952" y="4120212"/>
            <a:ext cx="1008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18-24 ЛЕТ</a:t>
            </a:r>
            <a:endParaRPr lang="ru-RU" sz="800" b="1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58824" y="4234780"/>
            <a:ext cx="14063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solidFill>
                  <a:srgbClr val="007AC3"/>
                </a:solidFill>
              </a:rPr>
              <a:t>48%</a:t>
            </a:r>
            <a:endParaRPr lang="ru-RU" sz="5400" b="1" dirty="0">
              <a:solidFill>
                <a:srgbClr val="007AC3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75656" y="424345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7AC3"/>
                </a:solidFill>
              </a:rPr>
              <a:t>ПОТРЕБИТЕЛЕЙ ИМЕЮТ ДОХОД </a:t>
            </a:r>
          </a:p>
          <a:p>
            <a:pPr algn="l"/>
            <a:r>
              <a:rPr lang="ru-RU" sz="2000" b="1" dirty="0" smtClean="0">
                <a:solidFill>
                  <a:srgbClr val="007AC3"/>
                </a:solidFill>
              </a:rPr>
              <a:t>СРЕДНИЙ И ВЫШЕ СРЕДНЕГО</a:t>
            </a:r>
            <a:endParaRPr lang="ru-RU" sz="2000" b="1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1725" y="1505221"/>
            <a:ext cx="1447947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725" y="1197170"/>
            <a:ext cx="2168027" cy="285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82296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ПРИМЕРЫ НЕСТАНДАРТНЫХ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ФОРМАТОВ И СПЕЦПРОЕКТОВ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9856" y="10664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РЕДАКЦИОННЫЙ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МАТЕРИАЛ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51670"/>
            <a:ext cx="18994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ВОЗМОЖНЫЕ ФОРМАТЫ: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ПЕРСОНА НА ОБЛОЖКЕ,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½ ПОЛОСЫ,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ПОЛОСА,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РАЗВОРОТ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0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627</Words>
  <Application>Microsoft Office PowerPoint</Application>
  <PresentationFormat>Экран (16:9)</PresentationFormat>
  <Paragraphs>221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ИЗДАНИЕ №1 </vt:lpstr>
      <vt:lpstr>СЛОВО ГЛАВНОГО РЕДАКТОРА</vt:lpstr>
      <vt:lpstr>ЖУРНАЛ ДЛЯ ВСЕЙ СЕМЬИ</vt:lpstr>
      <vt:lpstr>Презентация PowerPoint</vt:lpstr>
      <vt:lpstr>РУБРИКИ ЖУРНАЛА</vt:lpstr>
      <vt:lpstr>РАСПРОСТРАНЕНИЕ ЖУРНАЛА</vt:lpstr>
      <vt:lpstr>Презентация PowerPoint</vt:lpstr>
      <vt:lpstr>АУДИТОРИЯ</vt:lpstr>
      <vt:lpstr>ПРИМЕРЫ НЕСТАНДАРТНЫХ  ФОРМАТОВ И СПЕЦПРОЕКТОВ</vt:lpstr>
      <vt:lpstr>ПРИМЕРЫ НЕСТАНДАРТНЫХ  ФОРМАТОВ И СПЕЦПРОЕКТОВ</vt:lpstr>
      <vt:lpstr>ПРИМЕРЫ НЕСТАНДАРТНЫХ  ФОРМАТОВ  И СПЕЦПРОЕКТОВ</vt:lpstr>
      <vt:lpstr>Презентация PowerPoint</vt:lpstr>
      <vt:lpstr>АНТЕННА ДАРИТ ПОДАРКИ</vt:lpstr>
      <vt:lpstr>ДЕНЬ ГОРОДА С ЖУРНАЛОМ</vt:lpstr>
      <vt:lpstr>РЕКЛАМНЫЕ  ВОЗМОЖНОСТИ 360°: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ИЗДАНИЕ №1</dc:title>
  <dc:creator>adikaya</dc:creator>
  <cp:lastModifiedBy>Gorbacheva Svetlana</cp:lastModifiedBy>
  <cp:revision>17</cp:revision>
  <dcterms:created xsi:type="dcterms:W3CDTF">2022-06-16T07:45:15Z</dcterms:created>
  <dcterms:modified xsi:type="dcterms:W3CDTF">2022-10-28T10:30:19Z</dcterms:modified>
</cp:coreProperties>
</file>